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588" r:id="rId2"/>
    <p:sldId id="257" r:id="rId3"/>
    <p:sldId id="259" r:id="rId4"/>
    <p:sldId id="594" r:id="rId5"/>
    <p:sldId id="595" r:id="rId6"/>
    <p:sldId id="590" r:id="rId7"/>
    <p:sldId id="593" r:id="rId8"/>
    <p:sldId id="589" r:id="rId9"/>
    <p:sldId id="591" r:id="rId10"/>
  </p:sldIdLst>
  <p:sldSz cx="9906000" cy="6858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A4D9"/>
    <a:srgbClr val="7CAFDE"/>
    <a:srgbClr val="7092DE"/>
    <a:srgbClr val="73A9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61" autoAdjust="0"/>
    <p:restoredTop sz="94408" autoAdjust="0"/>
  </p:normalViewPr>
  <p:slideViewPr>
    <p:cSldViewPr snapToGrid="0">
      <p:cViewPr varScale="1">
        <p:scale>
          <a:sx n="70" d="100"/>
          <a:sy n="70" d="100"/>
        </p:scale>
        <p:origin x="-912" y="-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235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-1812" y="-9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AU" dirty="0" smtClean="0"/>
              <a:t>Introductions: </a:t>
            </a:r>
            <a:fld id="{081D9A23-73FE-4382-A44D-4B29E69817C0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r"/>
            <a:r>
              <a:rPr lang="en-AU" dirty="0"/>
              <a:t>Bayesian Intelligence </a:t>
            </a:r>
            <a:r>
              <a:rPr lang="en-AU" dirty="0" smtClean="0"/>
              <a:t>- BN </a:t>
            </a:r>
            <a:r>
              <a:rPr lang="en-AU" dirty="0"/>
              <a:t>Training </a:t>
            </a:r>
            <a:r>
              <a:rPr lang="en-AU" dirty="0" smtClean="0"/>
              <a:t>October 2015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81512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CB091-98ED-4A55-B7AB-F7553257F162}" type="datetimeFigureOut">
              <a:rPr lang="en-AU" smtClean="0"/>
              <a:t>26/11/2015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032465-4DE2-41B8-8CDB-BBF3CE4CEE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3488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486526"/>
            <a:ext cx="2228850" cy="234951"/>
          </a:xfrm>
          <a:prstGeom prst="rect">
            <a:avLst/>
          </a:prstGeom>
        </p:spPr>
        <p:txBody>
          <a:bodyPr/>
          <a:lstStyle/>
          <a:p>
            <a:fld id="{55E17717-65B8-4B4F-8987-F5886AED6928}" type="datetimeFigureOut">
              <a:rPr lang="en-AU" smtClean="0"/>
              <a:t>26/11/2015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E9D7-95F2-4737-A51F-5BE4D6CB84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8761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486526"/>
            <a:ext cx="2228850" cy="234951"/>
          </a:xfrm>
          <a:prstGeom prst="rect">
            <a:avLst/>
          </a:prstGeom>
        </p:spPr>
        <p:txBody>
          <a:bodyPr/>
          <a:lstStyle/>
          <a:p>
            <a:fld id="{55E17717-65B8-4B4F-8987-F5886AED6928}" type="datetimeFigureOut">
              <a:rPr lang="en-AU" smtClean="0"/>
              <a:t>26/11/2015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E9D7-95F2-4737-A51F-5BE4D6CB84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8217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486526"/>
            <a:ext cx="2228850" cy="234951"/>
          </a:xfrm>
          <a:prstGeom prst="rect">
            <a:avLst/>
          </a:prstGeom>
        </p:spPr>
        <p:txBody>
          <a:bodyPr/>
          <a:lstStyle/>
          <a:p>
            <a:fld id="{55E17717-65B8-4B4F-8987-F5886AED6928}" type="datetimeFigureOut">
              <a:rPr lang="en-AU" smtClean="0"/>
              <a:t>26/11/2015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E9D7-95F2-4737-A51F-5BE4D6CB84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7363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141834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581065"/>
            <a:ext cx="8543925" cy="4681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486526"/>
            <a:ext cx="2228850" cy="234951"/>
          </a:xfrm>
          <a:prstGeom prst="rect">
            <a:avLst/>
          </a:prstGeom>
        </p:spPr>
        <p:txBody>
          <a:bodyPr/>
          <a:lstStyle/>
          <a:p>
            <a:fld id="{55E17717-65B8-4B4F-8987-F5886AED6928}" type="datetimeFigureOut">
              <a:rPr lang="en-AU" smtClean="0"/>
              <a:t>26/11/2015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E9D7-95F2-4737-A51F-5BE4D6CB84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7719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486526"/>
            <a:ext cx="2228850" cy="234951"/>
          </a:xfrm>
          <a:prstGeom prst="rect">
            <a:avLst/>
          </a:prstGeom>
        </p:spPr>
        <p:txBody>
          <a:bodyPr/>
          <a:lstStyle/>
          <a:p>
            <a:fld id="{55E17717-65B8-4B4F-8987-F5886AED6928}" type="datetimeFigureOut">
              <a:rPr lang="en-AU" smtClean="0"/>
              <a:t>26/11/2015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E9D7-95F2-4737-A51F-5BE4D6CB84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7928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486526"/>
            <a:ext cx="2228850" cy="234951"/>
          </a:xfrm>
          <a:prstGeom prst="rect">
            <a:avLst/>
          </a:prstGeom>
        </p:spPr>
        <p:txBody>
          <a:bodyPr/>
          <a:lstStyle/>
          <a:p>
            <a:fld id="{55E17717-65B8-4B4F-8987-F5886AED6928}" type="datetimeFigureOut">
              <a:rPr lang="en-AU" smtClean="0"/>
              <a:t>26/11/2015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E9D7-95F2-4737-A51F-5BE4D6CB84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2576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1038" y="6486526"/>
            <a:ext cx="2228850" cy="234951"/>
          </a:xfrm>
          <a:prstGeom prst="rect">
            <a:avLst/>
          </a:prstGeom>
        </p:spPr>
        <p:txBody>
          <a:bodyPr/>
          <a:lstStyle/>
          <a:p>
            <a:fld id="{55E17717-65B8-4B4F-8987-F5886AED6928}" type="datetimeFigureOut">
              <a:rPr lang="en-AU" smtClean="0"/>
              <a:t>26/11/2015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E9D7-95F2-4737-A51F-5BE4D6CB84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2243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1038" y="6486526"/>
            <a:ext cx="2228850" cy="234951"/>
          </a:xfrm>
          <a:prstGeom prst="rect">
            <a:avLst/>
          </a:prstGeom>
        </p:spPr>
        <p:txBody>
          <a:bodyPr/>
          <a:lstStyle/>
          <a:p>
            <a:fld id="{55E17717-65B8-4B4F-8987-F5886AED6928}" type="datetimeFigureOut">
              <a:rPr lang="en-AU" smtClean="0"/>
              <a:t>26/11/2015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E9D7-95F2-4737-A51F-5BE4D6CB84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0412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1038" y="6486526"/>
            <a:ext cx="2228850" cy="234951"/>
          </a:xfrm>
          <a:prstGeom prst="rect">
            <a:avLst/>
          </a:prstGeom>
        </p:spPr>
        <p:txBody>
          <a:bodyPr/>
          <a:lstStyle/>
          <a:p>
            <a:fld id="{55E17717-65B8-4B4F-8987-F5886AED6928}" type="datetimeFigureOut">
              <a:rPr lang="en-AU" smtClean="0"/>
              <a:t>26/11/2015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E9D7-95F2-4737-A51F-5BE4D6CB84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1482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486526"/>
            <a:ext cx="2228850" cy="234951"/>
          </a:xfrm>
          <a:prstGeom prst="rect">
            <a:avLst/>
          </a:prstGeom>
        </p:spPr>
        <p:txBody>
          <a:bodyPr/>
          <a:lstStyle/>
          <a:p>
            <a:fld id="{55E17717-65B8-4B4F-8987-F5886AED6928}" type="datetimeFigureOut">
              <a:rPr lang="en-AU" smtClean="0"/>
              <a:t>26/11/2015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E9D7-95F2-4737-A51F-5BE4D6CB84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5538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486526"/>
            <a:ext cx="2228850" cy="234951"/>
          </a:xfrm>
          <a:prstGeom prst="rect">
            <a:avLst/>
          </a:prstGeom>
        </p:spPr>
        <p:txBody>
          <a:bodyPr/>
          <a:lstStyle/>
          <a:p>
            <a:fld id="{55E17717-65B8-4B4F-8987-F5886AED6928}" type="datetimeFigureOut">
              <a:rPr lang="en-AU" smtClean="0"/>
              <a:t>26/11/2015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E9D7-95F2-4737-A51F-5BE4D6CB84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7202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276445" y="6438900"/>
            <a:ext cx="10419776" cy="571500"/>
          </a:xfrm>
          <a:prstGeom prst="rect">
            <a:avLst/>
          </a:prstGeom>
          <a:gradFill>
            <a:gsLst>
              <a:gs pos="40000">
                <a:schemeClr val="accent1">
                  <a:lumMod val="79000"/>
                  <a:lumOff val="21000"/>
                </a:schemeClr>
              </a:gs>
              <a:gs pos="0">
                <a:srgbClr val="73A9DB"/>
              </a:gs>
            </a:gsLst>
            <a:lin ang="5400000" scaled="0"/>
          </a:gradFill>
          <a:ln w="6350">
            <a:solidFill>
              <a:schemeClr val="tx2">
                <a:lumMod val="50000"/>
              </a:schemeClr>
            </a:solidFill>
          </a:ln>
          <a:effectLst>
            <a:outerShdw blurRad="50800" dist="38100" dir="16200000" sx="96000" sy="96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ounded Rectangle 9"/>
          <p:cNvSpPr/>
          <p:nvPr userDrawn="1"/>
        </p:nvSpPr>
        <p:spPr>
          <a:xfrm>
            <a:off x="154781" y="6508192"/>
            <a:ext cx="588169" cy="286308"/>
          </a:xfrm>
          <a:prstGeom prst="roundRect">
            <a:avLst/>
          </a:prstGeom>
          <a:solidFill>
            <a:srgbClr val="69A4D9"/>
          </a:solidFill>
          <a:ln>
            <a:solidFill>
              <a:schemeClr val="bg1">
                <a:lumMod val="95000"/>
                <a:alpha val="1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pic>
        <p:nvPicPr>
          <p:cNvPr id="5122" name="Picture 2" descr="D:\Drive\Bayesian Intelligence\Company\Logos, etc\bilogo_transparent_large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804" y="6482505"/>
            <a:ext cx="1228500" cy="34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8E9D7-95F2-4737-A51F-5BE4D6CB84EF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extBox 7"/>
          <p:cNvSpPr txBox="1"/>
          <p:nvPr userDrawn="1"/>
        </p:nvSpPr>
        <p:spPr>
          <a:xfrm>
            <a:off x="228732" y="6522796"/>
            <a:ext cx="452306" cy="246221"/>
          </a:xfrm>
          <a:prstGeom prst="rect">
            <a:avLst/>
          </a:prstGeom>
          <a:solidFill>
            <a:srgbClr val="69A4D9"/>
          </a:solidFill>
        </p:spPr>
        <p:txBody>
          <a:bodyPr wrap="square" rtlCol="0">
            <a:spAutoFit/>
          </a:bodyPr>
          <a:lstStyle/>
          <a:p>
            <a:pPr algn="ctr"/>
            <a:fld id="{E27DDF05-9FD8-47F3-B738-27A5DD709146}" type="slidenum">
              <a:rPr lang="en-AU" sz="1000" baseline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pPr algn="ctr"/>
              <a:t>‹#›</a:t>
            </a:fld>
            <a:endParaRPr lang="en-AU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446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Euphemia" panose="020B05030401020201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Kalinga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Kalinga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Kalinga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Kalinga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Kalinga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yesian-intelligence.com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041012" y="1281444"/>
            <a:ext cx="7644850" cy="1108430"/>
            <a:chOff x="891931" y="5081918"/>
            <a:chExt cx="7006596" cy="1108430"/>
          </a:xfrm>
        </p:grpSpPr>
        <p:sp>
          <p:nvSpPr>
            <p:cNvPr id="5" name="Round Same Side Corner Rectangle 4"/>
            <p:cNvSpPr/>
            <p:nvPr/>
          </p:nvSpPr>
          <p:spPr>
            <a:xfrm rot="10800000">
              <a:off x="891931" y="5143500"/>
              <a:ext cx="7006596" cy="1046848"/>
            </a:xfrm>
            <a:prstGeom prst="round2SameRect">
              <a:avLst>
                <a:gd name="adj1" fmla="val 6658"/>
                <a:gd name="adj2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350" dirty="0"/>
            </a:p>
          </p:txBody>
        </p:sp>
        <p:sp>
          <p:nvSpPr>
            <p:cNvPr id="6" name="Round Same Side Corner Rectangle 5"/>
            <p:cNvSpPr/>
            <p:nvPr/>
          </p:nvSpPr>
          <p:spPr>
            <a:xfrm>
              <a:off x="891932" y="5081918"/>
              <a:ext cx="7006595" cy="492818"/>
            </a:xfrm>
            <a:prstGeom prst="round2Same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2800" dirty="0" smtClean="0"/>
                <a:t>Definition, Term, Highlight, etc.</a:t>
              </a:r>
              <a:endParaRPr lang="en-AU" sz="28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041013" y="3391755"/>
            <a:ext cx="7644849" cy="1078149"/>
            <a:chOff x="397441" y="4001354"/>
            <a:chExt cx="8198898" cy="1078149"/>
          </a:xfrm>
        </p:grpSpPr>
        <p:sp>
          <p:nvSpPr>
            <p:cNvPr id="8" name="Round Same Side Corner Rectangle 7"/>
            <p:cNvSpPr/>
            <p:nvPr/>
          </p:nvSpPr>
          <p:spPr>
            <a:xfrm rot="10800000">
              <a:off x="397441" y="4076696"/>
              <a:ext cx="8198894" cy="1002807"/>
            </a:xfrm>
            <a:prstGeom prst="round2SameRect">
              <a:avLst>
                <a:gd name="adj1" fmla="val 4858"/>
                <a:gd name="adj2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350" dirty="0"/>
            </a:p>
          </p:txBody>
        </p:sp>
        <p:sp>
          <p:nvSpPr>
            <p:cNvPr id="9" name="Round Same Side Corner Rectangle 8"/>
            <p:cNvSpPr/>
            <p:nvPr/>
          </p:nvSpPr>
          <p:spPr>
            <a:xfrm>
              <a:off x="397446" y="4001354"/>
              <a:ext cx="8198893" cy="433262"/>
            </a:xfrm>
            <a:prstGeom prst="round2Same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2600" dirty="0" smtClean="0"/>
                <a:t>Example (&lt;description&gt;)</a:t>
              </a:r>
              <a:endParaRPr lang="en-AU" sz="26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88925" y="276225"/>
            <a:ext cx="2483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Templates to copy/paste</a:t>
            </a:r>
            <a:endParaRPr lang="en-AU" dirty="0"/>
          </a:p>
        </p:txBody>
      </p:sp>
      <p:sp>
        <p:nvSpPr>
          <p:cNvPr id="2" name="TextBox 1"/>
          <p:cNvSpPr txBox="1"/>
          <p:nvPr/>
        </p:nvSpPr>
        <p:spPr>
          <a:xfrm>
            <a:off x="288925" y="5088895"/>
            <a:ext cx="71689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 smtClean="0"/>
              <a:t>No way to do independence symbol. Copy/paste this (weight, </a:t>
            </a:r>
            <a:r>
              <a:rPr lang="en-AU" sz="1100" dirty="0" err="1" smtClean="0"/>
              <a:t>color</a:t>
            </a:r>
            <a:r>
              <a:rPr lang="en-AU" sz="1100" dirty="0" smtClean="0"/>
              <a:t>, etc. can be changed to fit, but can’t be done inline...): </a:t>
            </a:r>
            <a:endParaRPr lang="en-AU" sz="11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976648" y="5454986"/>
            <a:ext cx="226025" cy="164407"/>
            <a:chOff x="901521" y="5454985"/>
            <a:chExt cx="208638" cy="164407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901521" y="5619392"/>
              <a:ext cx="20863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 flipV="1">
              <a:off x="971751" y="5454985"/>
              <a:ext cx="6" cy="16440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 flipV="1">
              <a:off x="1040952" y="5454985"/>
              <a:ext cx="6" cy="16440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1928302" y="5454985"/>
            <a:ext cx="226025" cy="231440"/>
            <a:chOff x="1779971" y="5454985"/>
            <a:chExt cx="208638" cy="231440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1791270" y="5454985"/>
              <a:ext cx="186040" cy="2314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oup 27"/>
            <p:cNvGrpSpPr/>
            <p:nvPr/>
          </p:nvGrpSpPr>
          <p:grpSpPr>
            <a:xfrm>
              <a:off x="1779971" y="5459251"/>
              <a:ext cx="208638" cy="164407"/>
              <a:chOff x="901521" y="5454985"/>
              <a:chExt cx="208638" cy="164407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901521" y="5619392"/>
                <a:ext cx="20863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H="1" flipV="1">
                <a:off x="971751" y="5454985"/>
                <a:ext cx="6" cy="16440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 flipV="1">
                <a:off x="1040952" y="5454985"/>
                <a:ext cx="6" cy="16440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583015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3209" y="142875"/>
            <a:ext cx="7939584" cy="3039684"/>
          </a:xfrm>
        </p:spPr>
        <p:txBody>
          <a:bodyPr>
            <a:normAutofit/>
          </a:bodyPr>
          <a:lstStyle/>
          <a:p>
            <a:r>
              <a:rPr lang="en-AU" dirty="0" err="1" smtClean="0">
                <a:solidFill>
                  <a:schemeClr val="accent5">
                    <a:lumMod val="75000"/>
                  </a:schemeClr>
                </a:solidFill>
              </a:rPr>
              <a:t>Dappl</a:t>
            </a:r>
            <a:r>
              <a:rPr lang="en-AU" dirty="0" smtClean="0">
                <a:solidFill>
                  <a:schemeClr val="accent5">
                    <a:lumMod val="75000"/>
                  </a:schemeClr>
                </a:solidFill>
              </a:rPr>
              <a:t>: Decision Application</a:t>
            </a:r>
            <a:br>
              <a:rPr lang="en-AU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en-A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515291"/>
            <a:ext cx="7429500" cy="2557963"/>
          </a:xfrm>
        </p:spPr>
        <p:txBody>
          <a:bodyPr>
            <a:normAutofit fontScale="85000" lnSpcReduction="20000"/>
          </a:bodyPr>
          <a:lstStyle/>
          <a:p>
            <a:r>
              <a:rPr lang="en-AU" dirty="0" smtClean="0"/>
              <a:t>Bayesian Intelligence Pty Ltd</a:t>
            </a:r>
            <a:endParaRPr lang="en-AU" dirty="0"/>
          </a:p>
          <a:p>
            <a:r>
              <a:rPr lang="en-AU" dirty="0" smtClean="0">
                <a:hlinkClick r:id="rId2"/>
              </a:rPr>
              <a:t>www.bayesian-intelligence.com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Steven </a:t>
            </a:r>
            <a:r>
              <a:rPr lang="en-AU" dirty="0" err="1" smtClean="0"/>
              <a:t>Mascaro</a:t>
            </a:r>
            <a:r>
              <a:rPr lang="en-AU" dirty="0" smtClean="0"/>
              <a:t> (Bayesian Intelligence)</a:t>
            </a:r>
          </a:p>
          <a:p>
            <a:r>
              <a:rPr lang="en-AU" dirty="0" smtClean="0"/>
              <a:t>Kevin </a:t>
            </a:r>
            <a:r>
              <a:rPr lang="en-AU" dirty="0" err="1" smtClean="0"/>
              <a:t>Korb</a:t>
            </a:r>
            <a:r>
              <a:rPr lang="en-AU" dirty="0"/>
              <a:t> (Bayesian </a:t>
            </a:r>
            <a:r>
              <a:rPr lang="en-AU" dirty="0" smtClean="0"/>
              <a:t>Intelligence &amp; Monash University)</a:t>
            </a:r>
          </a:p>
          <a:p>
            <a:r>
              <a:rPr lang="en-AU" dirty="0" err="1"/>
              <a:t>Xuhui</a:t>
            </a:r>
            <a:r>
              <a:rPr lang="en-AU" dirty="0"/>
              <a:t> Zhang </a:t>
            </a:r>
            <a:r>
              <a:rPr lang="en-AU" dirty="0" smtClean="0"/>
              <a:t>(Monash </a:t>
            </a:r>
            <a:r>
              <a:rPr lang="en-AU" dirty="0"/>
              <a:t>University)</a:t>
            </a:r>
            <a:endParaRPr lang="en-AU" dirty="0" smtClean="0"/>
          </a:p>
          <a:p>
            <a:r>
              <a:rPr lang="en-AU" b="1" dirty="0" err="1" smtClean="0"/>
              <a:t>Dhananjay</a:t>
            </a:r>
            <a:r>
              <a:rPr lang="en-AU" b="1" dirty="0" smtClean="0"/>
              <a:t> </a:t>
            </a:r>
            <a:r>
              <a:rPr lang="en-AU" b="1" dirty="0" err="1" smtClean="0"/>
              <a:t>Thiruvady</a:t>
            </a:r>
            <a:r>
              <a:rPr lang="en-AU" b="1" dirty="0"/>
              <a:t> </a:t>
            </a:r>
            <a:r>
              <a:rPr lang="en-AU" dirty="0"/>
              <a:t>(Bayesian Intelligence)</a:t>
            </a:r>
          </a:p>
          <a:p>
            <a:endParaRPr lang="en-AU" dirty="0" smtClean="0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238250" y="4936806"/>
            <a:ext cx="7429500" cy="124182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1350" dirty="0"/>
          </a:p>
        </p:txBody>
      </p:sp>
    </p:spTree>
    <p:extLst>
      <p:ext uri="{BB962C8B-B14F-4D97-AF65-F5344CB8AC3E}">
        <p14:creationId xmlns:p14="http://schemas.microsoft.com/office/powerpoint/2010/main" val="315847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0450" y="215806"/>
            <a:ext cx="8205722" cy="1042135"/>
          </a:xfrm>
        </p:spPr>
        <p:txBody>
          <a:bodyPr/>
          <a:lstStyle/>
          <a:p>
            <a:pPr algn="r"/>
            <a:r>
              <a:rPr lang="en-AU" dirty="0" smtClean="0">
                <a:solidFill>
                  <a:schemeClr val="accent5">
                    <a:lumMod val="75000"/>
                  </a:schemeClr>
                </a:solidFill>
              </a:rPr>
              <a:t>Motivation</a:t>
            </a:r>
            <a:endParaRPr lang="en-A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</a:t>
            </a:r>
            <a:r>
              <a:rPr lang="en-AU" dirty="0" smtClean="0"/>
              <a:t> decision application to </a:t>
            </a:r>
            <a:r>
              <a:rPr lang="en-AU" dirty="0" smtClean="0"/>
              <a:t>guide day-to-day decisions</a:t>
            </a:r>
          </a:p>
          <a:p>
            <a:r>
              <a:rPr lang="en-AU" dirty="0"/>
              <a:t>Applicable to a wide range of simple and complex decisions </a:t>
            </a:r>
          </a:p>
          <a:p>
            <a:pPr lvl="1"/>
            <a:r>
              <a:rPr lang="en-AU" dirty="0"/>
              <a:t>Where uncertainty is involved</a:t>
            </a:r>
          </a:p>
          <a:p>
            <a:pPr lvl="1"/>
            <a:r>
              <a:rPr lang="en-AU" dirty="0"/>
              <a:t>Where preferences/costs (utilities) may be </a:t>
            </a:r>
            <a:r>
              <a:rPr lang="en-AU" dirty="0" smtClean="0"/>
              <a:t>defined</a:t>
            </a:r>
          </a:p>
          <a:p>
            <a:pPr marL="457200" lvl="1" indent="0">
              <a:buNone/>
            </a:pPr>
            <a:endParaRPr lang="en-AU" dirty="0"/>
          </a:p>
          <a:p>
            <a:r>
              <a:rPr lang="en-AU" dirty="0" smtClean="0"/>
              <a:t>Examples</a:t>
            </a:r>
            <a:endParaRPr lang="en-AU" dirty="0" smtClean="0"/>
          </a:p>
          <a:p>
            <a:pPr lvl="1"/>
            <a:r>
              <a:rPr lang="en-AU" dirty="0" smtClean="0"/>
              <a:t>Dinner plans</a:t>
            </a:r>
            <a:endParaRPr lang="en-AU" dirty="0" smtClean="0"/>
          </a:p>
          <a:p>
            <a:pPr lvl="1"/>
            <a:r>
              <a:rPr lang="en-AU" dirty="0"/>
              <a:t>Buying a washing </a:t>
            </a:r>
            <a:r>
              <a:rPr lang="en-AU" dirty="0" smtClean="0"/>
              <a:t>machine</a:t>
            </a:r>
            <a:endParaRPr lang="en-AU" dirty="0" smtClean="0"/>
          </a:p>
          <a:p>
            <a:pPr lvl="1"/>
            <a:r>
              <a:rPr lang="en-AU" dirty="0" smtClean="0"/>
              <a:t>Buying </a:t>
            </a:r>
            <a:r>
              <a:rPr lang="en-AU" dirty="0" smtClean="0"/>
              <a:t>a </a:t>
            </a:r>
            <a:r>
              <a:rPr lang="en-AU" dirty="0" smtClean="0"/>
              <a:t>car</a:t>
            </a:r>
          </a:p>
          <a:p>
            <a:pPr lvl="1"/>
            <a:r>
              <a:rPr lang="en-AU" dirty="0" smtClean="0"/>
              <a:t>Conference location</a:t>
            </a:r>
            <a:endParaRPr lang="en-AU" dirty="0" smtClean="0"/>
          </a:p>
          <a:p>
            <a:pPr lvl="1"/>
            <a:r>
              <a:rPr lang="en-AU" dirty="0" smtClean="0"/>
              <a:t>Conduct medical tests</a:t>
            </a:r>
          </a:p>
          <a:p>
            <a:pPr lvl="1"/>
            <a:r>
              <a:rPr lang="en-AU" dirty="0" smtClean="0"/>
              <a:t>The nerve test</a:t>
            </a:r>
            <a:endParaRPr lang="en-AU" dirty="0" smtClean="0"/>
          </a:p>
          <a:p>
            <a:endParaRPr lang="en-AU" dirty="0" smtClean="0"/>
          </a:p>
          <a:p>
            <a:pPr lvl="1"/>
            <a:endParaRPr lang="en-AU" dirty="0" smtClean="0"/>
          </a:p>
          <a:p>
            <a:pPr lvl="1"/>
            <a:endParaRPr lang="en-AU" dirty="0" smtClean="0"/>
          </a:p>
          <a:p>
            <a:pPr lvl="1"/>
            <a:endParaRPr lang="en-AU" dirty="0" smtClean="0"/>
          </a:p>
          <a:p>
            <a:pPr lvl="1"/>
            <a:endParaRPr lang="en-AU" dirty="0" smtClean="0"/>
          </a:p>
          <a:p>
            <a:pPr lvl="1"/>
            <a:endParaRPr lang="en-AU" dirty="0" smtClean="0"/>
          </a:p>
          <a:p>
            <a:pPr lvl="1"/>
            <a:endParaRPr lang="en-AU" dirty="0" smtClean="0"/>
          </a:p>
          <a:p>
            <a:endParaRPr lang="en-AU" dirty="0"/>
          </a:p>
        </p:txBody>
      </p:sp>
      <p:pic>
        <p:nvPicPr>
          <p:cNvPr id="1026" name="Picture 2" descr="C:\Users\drthi1\Documents\BI\ABNMS\Dappl\NerveTe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656" y="3618385"/>
            <a:ext cx="3911980" cy="2593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21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AU" dirty="0" smtClean="0">
                <a:solidFill>
                  <a:schemeClr val="accent5">
                    <a:lumMod val="75000"/>
                  </a:schemeClr>
                </a:solidFill>
              </a:rPr>
              <a:t>Buying a Car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82329" y="1686208"/>
            <a:ext cx="4190702" cy="46054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smtClean="0"/>
              <a:t>New</a:t>
            </a:r>
          </a:p>
          <a:p>
            <a:pPr lvl="1"/>
            <a:r>
              <a:rPr lang="en-AU" dirty="0" smtClean="0"/>
              <a:t>Reliability (10)</a:t>
            </a:r>
          </a:p>
          <a:p>
            <a:pPr lvl="1"/>
            <a:r>
              <a:rPr lang="en-AU" i="1" dirty="0" smtClean="0"/>
              <a:t>Independence (10)</a:t>
            </a:r>
          </a:p>
          <a:p>
            <a:pPr lvl="1"/>
            <a:r>
              <a:rPr lang="en-AU" dirty="0" smtClean="0"/>
              <a:t>Convenience (50)</a:t>
            </a:r>
          </a:p>
          <a:p>
            <a:pPr lvl="1"/>
            <a:r>
              <a:rPr lang="en-AU" dirty="0" smtClean="0"/>
              <a:t>Longevity (10)</a:t>
            </a:r>
          </a:p>
          <a:p>
            <a:pPr lvl="1"/>
            <a:r>
              <a:rPr lang="en-AU" dirty="0" smtClean="0"/>
              <a:t>Finance (-</a:t>
            </a:r>
            <a:r>
              <a:rPr lang="en-AU" dirty="0"/>
              <a:t>1</a:t>
            </a:r>
            <a:r>
              <a:rPr lang="en-AU" dirty="0" smtClean="0"/>
              <a:t>50)</a:t>
            </a:r>
          </a:p>
          <a:p>
            <a:pPr lvl="1">
              <a:lnSpc>
                <a:spcPct val="110000"/>
              </a:lnSpc>
            </a:pPr>
            <a:r>
              <a:rPr lang="en-AU" i="1" dirty="0"/>
              <a:t>Rego (-1)</a:t>
            </a:r>
          </a:p>
          <a:p>
            <a:pPr lvl="1">
              <a:lnSpc>
                <a:spcPct val="110000"/>
              </a:lnSpc>
            </a:pPr>
            <a:r>
              <a:rPr lang="en-AU" i="1" dirty="0"/>
              <a:t>Insurance (-</a:t>
            </a:r>
            <a:r>
              <a:rPr lang="en-AU" i="1" dirty="0" smtClean="0"/>
              <a:t>1)</a:t>
            </a:r>
          </a:p>
          <a:p>
            <a:pPr lvl="1">
              <a:lnSpc>
                <a:spcPct val="110000"/>
              </a:lnSpc>
            </a:pPr>
            <a:r>
              <a:rPr lang="en-AU" i="1" dirty="0" smtClean="0"/>
              <a:t>Fuel </a:t>
            </a:r>
            <a:r>
              <a:rPr lang="en-AU" i="1" dirty="0"/>
              <a:t>(-</a:t>
            </a:r>
            <a:r>
              <a:rPr lang="en-AU" i="1" dirty="0" smtClean="0"/>
              <a:t>1)</a:t>
            </a:r>
          </a:p>
          <a:p>
            <a:pPr lvl="1">
              <a:lnSpc>
                <a:spcPct val="110000"/>
              </a:lnSpc>
            </a:pPr>
            <a:r>
              <a:rPr lang="en-AU" i="1" dirty="0" smtClean="0"/>
              <a:t>Health </a:t>
            </a:r>
            <a:r>
              <a:rPr lang="en-AU" i="1" dirty="0"/>
              <a:t>(-2</a:t>
            </a:r>
            <a:r>
              <a:rPr lang="en-AU" i="1" dirty="0" smtClean="0"/>
              <a:t>)</a:t>
            </a:r>
          </a:p>
          <a:p>
            <a:pPr lvl="1"/>
            <a:r>
              <a:rPr lang="en-AU" dirty="0" smtClean="0"/>
              <a:t>Environment (-100) </a:t>
            </a:r>
          </a:p>
          <a:p>
            <a:pPr lvl="1"/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5028560" y="1686208"/>
            <a:ext cx="4211340" cy="44962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smtClean="0"/>
              <a:t>Used</a:t>
            </a:r>
          </a:p>
          <a:p>
            <a:pPr lvl="1"/>
            <a:r>
              <a:rPr lang="en-AU" dirty="0" smtClean="0"/>
              <a:t>Reliability (0)</a:t>
            </a:r>
          </a:p>
          <a:p>
            <a:pPr lvl="1"/>
            <a:r>
              <a:rPr lang="en-AU" i="1" dirty="0" smtClean="0"/>
              <a:t>Independence </a:t>
            </a:r>
            <a:r>
              <a:rPr lang="en-AU" i="1" dirty="0"/>
              <a:t>(10</a:t>
            </a:r>
            <a:r>
              <a:rPr lang="en-AU" i="1" dirty="0" smtClean="0"/>
              <a:t>)</a:t>
            </a:r>
          </a:p>
          <a:p>
            <a:pPr lvl="1"/>
            <a:r>
              <a:rPr lang="en-AU" dirty="0"/>
              <a:t>Convenience </a:t>
            </a:r>
            <a:r>
              <a:rPr lang="en-AU" dirty="0" smtClean="0"/>
              <a:t>(40)</a:t>
            </a:r>
            <a:endParaRPr lang="en-AU" dirty="0"/>
          </a:p>
          <a:p>
            <a:pPr lvl="1"/>
            <a:r>
              <a:rPr lang="en-AU" dirty="0" smtClean="0"/>
              <a:t>Longevity (-10)</a:t>
            </a:r>
            <a:endParaRPr lang="en-AU" dirty="0"/>
          </a:p>
          <a:p>
            <a:pPr lvl="1"/>
            <a:r>
              <a:rPr lang="en-AU" dirty="0" smtClean="0"/>
              <a:t>Purchase cost (-50)</a:t>
            </a:r>
          </a:p>
          <a:p>
            <a:pPr lvl="1">
              <a:lnSpc>
                <a:spcPct val="110000"/>
              </a:lnSpc>
            </a:pPr>
            <a:r>
              <a:rPr lang="en-AU" i="1" dirty="0"/>
              <a:t>Rego (-1)</a:t>
            </a:r>
          </a:p>
          <a:p>
            <a:pPr lvl="1">
              <a:lnSpc>
                <a:spcPct val="110000"/>
              </a:lnSpc>
            </a:pPr>
            <a:r>
              <a:rPr lang="en-AU" i="1" dirty="0"/>
              <a:t>Insurance (-1)</a:t>
            </a:r>
          </a:p>
          <a:p>
            <a:pPr lvl="1">
              <a:lnSpc>
                <a:spcPct val="110000"/>
              </a:lnSpc>
            </a:pPr>
            <a:r>
              <a:rPr lang="en-AU" i="1" dirty="0"/>
              <a:t>Fuel (-1)</a:t>
            </a:r>
          </a:p>
          <a:p>
            <a:pPr lvl="1">
              <a:lnSpc>
                <a:spcPct val="110000"/>
              </a:lnSpc>
            </a:pPr>
            <a:r>
              <a:rPr lang="en-AU" i="1" dirty="0"/>
              <a:t>Health (-2</a:t>
            </a:r>
            <a:r>
              <a:rPr lang="en-AU" i="1" dirty="0" smtClean="0"/>
              <a:t>)</a:t>
            </a:r>
          </a:p>
          <a:p>
            <a:pPr lvl="1"/>
            <a:r>
              <a:rPr lang="en-AU" dirty="0" smtClean="0"/>
              <a:t>Environment (-80) 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3156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AU" dirty="0" smtClean="0">
                <a:solidFill>
                  <a:schemeClr val="accent5">
                    <a:lumMod val="75000"/>
                  </a:schemeClr>
                </a:solidFill>
              </a:rPr>
              <a:t>Conference Location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smtClean="0"/>
              <a:t>Orlando</a:t>
            </a:r>
          </a:p>
          <a:p>
            <a:pPr lvl="1"/>
            <a:r>
              <a:rPr lang="en-AU" dirty="0" smtClean="0"/>
              <a:t>Conference theme (10)</a:t>
            </a:r>
          </a:p>
          <a:p>
            <a:pPr lvl="1"/>
            <a:r>
              <a:rPr lang="en-AU" dirty="0" smtClean="0"/>
              <a:t>Collaboration potential (8)</a:t>
            </a:r>
          </a:p>
          <a:p>
            <a:pPr lvl="1"/>
            <a:r>
              <a:rPr lang="en-AU" dirty="0" smtClean="0"/>
              <a:t>Conference reputation (5)</a:t>
            </a:r>
          </a:p>
          <a:p>
            <a:pPr lvl="1"/>
            <a:r>
              <a:rPr lang="en-AU" dirty="0" smtClean="0"/>
              <a:t>Travel time (-2)</a:t>
            </a:r>
          </a:p>
          <a:p>
            <a:pPr lvl="1"/>
            <a:r>
              <a:rPr lang="en-AU" dirty="0" smtClean="0"/>
              <a:t>Time zone (-1)</a:t>
            </a:r>
            <a:endParaRPr lang="en-AU" dirty="0"/>
          </a:p>
          <a:p>
            <a:pPr lvl="1"/>
            <a:r>
              <a:rPr lang="en-AU" dirty="0"/>
              <a:t>Previously visited (0</a:t>
            </a:r>
            <a:r>
              <a:rPr lang="en-AU" dirty="0" smtClean="0"/>
              <a:t>)</a:t>
            </a:r>
          </a:p>
          <a:p>
            <a:pPr lvl="1"/>
            <a:r>
              <a:rPr lang="en-AU" dirty="0" smtClean="0"/>
              <a:t>Culture &amp; history (1) </a:t>
            </a:r>
          </a:p>
          <a:p>
            <a:pPr lvl="1"/>
            <a:r>
              <a:rPr lang="en-AU" dirty="0" smtClean="0"/>
              <a:t>Short holiday after (1)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Barcelona</a:t>
            </a:r>
            <a:endParaRPr lang="en-AU" dirty="0"/>
          </a:p>
          <a:p>
            <a:pPr lvl="1"/>
            <a:r>
              <a:rPr lang="en-AU" dirty="0"/>
              <a:t>Conference theme </a:t>
            </a:r>
            <a:r>
              <a:rPr lang="en-AU" dirty="0" smtClean="0"/>
              <a:t>(</a:t>
            </a:r>
            <a:r>
              <a:rPr lang="en-AU" dirty="0"/>
              <a:t>5</a:t>
            </a:r>
            <a:r>
              <a:rPr lang="en-AU" dirty="0" smtClean="0"/>
              <a:t>)</a:t>
            </a:r>
          </a:p>
          <a:p>
            <a:pPr lvl="1"/>
            <a:r>
              <a:rPr lang="en-AU" dirty="0"/>
              <a:t>Collaboration potential </a:t>
            </a:r>
            <a:r>
              <a:rPr lang="en-AU" dirty="0" smtClean="0"/>
              <a:t>(2)</a:t>
            </a:r>
          </a:p>
          <a:p>
            <a:pPr lvl="1"/>
            <a:r>
              <a:rPr lang="en-AU" dirty="0" smtClean="0"/>
              <a:t>Conference </a:t>
            </a:r>
            <a:r>
              <a:rPr lang="en-AU" dirty="0"/>
              <a:t>reputation </a:t>
            </a:r>
            <a:r>
              <a:rPr lang="en-AU" dirty="0" smtClean="0"/>
              <a:t>(10)</a:t>
            </a:r>
            <a:endParaRPr lang="en-AU" dirty="0"/>
          </a:p>
          <a:p>
            <a:pPr lvl="1"/>
            <a:r>
              <a:rPr lang="en-AU" dirty="0"/>
              <a:t>Travel time </a:t>
            </a:r>
            <a:r>
              <a:rPr lang="en-AU" dirty="0" smtClean="0"/>
              <a:t>(-1)</a:t>
            </a:r>
          </a:p>
          <a:p>
            <a:pPr lvl="1"/>
            <a:r>
              <a:rPr lang="en-AU" dirty="0" smtClean="0"/>
              <a:t>Time zone (-2)</a:t>
            </a:r>
            <a:endParaRPr lang="en-AU" dirty="0"/>
          </a:p>
          <a:p>
            <a:pPr lvl="1"/>
            <a:r>
              <a:rPr lang="en-AU" dirty="0"/>
              <a:t>Previously visited </a:t>
            </a:r>
            <a:r>
              <a:rPr lang="en-AU" dirty="0" smtClean="0"/>
              <a:t>(-1)</a:t>
            </a:r>
            <a:endParaRPr lang="en-AU" dirty="0"/>
          </a:p>
          <a:p>
            <a:pPr lvl="1"/>
            <a:r>
              <a:rPr lang="en-AU" dirty="0"/>
              <a:t>Culture &amp; history </a:t>
            </a:r>
            <a:r>
              <a:rPr lang="en-AU" dirty="0" smtClean="0"/>
              <a:t>(</a:t>
            </a:r>
            <a:r>
              <a:rPr lang="en-AU" dirty="0"/>
              <a:t>3</a:t>
            </a:r>
            <a:r>
              <a:rPr lang="en-AU" dirty="0" smtClean="0"/>
              <a:t>) </a:t>
            </a:r>
          </a:p>
          <a:p>
            <a:pPr lvl="1"/>
            <a:r>
              <a:rPr lang="en-AU" dirty="0" smtClean="0"/>
              <a:t>Short holiday after (</a:t>
            </a:r>
            <a:r>
              <a:rPr lang="en-AU" dirty="0"/>
              <a:t>2</a:t>
            </a:r>
            <a:r>
              <a:rPr lang="en-AU" dirty="0" smtClean="0"/>
              <a:t>) </a:t>
            </a:r>
            <a:endParaRPr lang="en-AU" dirty="0"/>
          </a:p>
          <a:p>
            <a:pPr lvl="1"/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1251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AU" dirty="0" smtClean="0">
                <a:solidFill>
                  <a:schemeClr val="accent5">
                    <a:lumMod val="75000"/>
                  </a:schemeClr>
                </a:solidFill>
              </a:rPr>
              <a:t>Current Tool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Case </a:t>
            </a:r>
            <a:r>
              <a:rPr lang="en-AU" dirty="0" smtClean="0"/>
              <a:t>study: </a:t>
            </a:r>
            <a:r>
              <a:rPr lang="en-AU" dirty="0"/>
              <a:t>b</a:t>
            </a:r>
            <a:r>
              <a:rPr lang="en-AU" dirty="0" smtClean="0"/>
              <a:t>reast cancer diagnostic support </a:t>
            </a:r>
          </a:p>
          <a:p>
            <a:pPr lvl="1"/>
            <a:r>
              <a:rPr lang="en-AU" dirty="0" smtClean="0"/>
              <a:t>Determine whether to conduct the </a:t>
            </a:r>
            <a:r>
              <a:rPr lang="en-AU" dirty="0" smtClean="0"/>
              <a:t>triple test</a:t>
            </a:r>
            <a:endParaRPr lang="en-AU" dirty="0" smtClean="0"/>
          </a:p>
          <a:p>
            <a:pPr lvl="2"/>
            <a:r>
              <a:rPr lang="en-AU" dirty="0" smtClean="0"/>
              <a:t>Physical examination</a:t>
            </a:r>
          </a:p>
          <a:p>
            <a:pPr lvl="2"/>
            <a:r>
              <a:rPr lang="en-AU" dirty="0" smtClean="0"/>
              <a:t>Imaging tests: e.g. MRI</a:t>
            </a:r>
          </a:p>
          <a:p>
            <a:pPr lvl="2"/>
            <a:r>
              <a:rPr lang="en-AU" dirty="0" smtClean="0"/>
              <a:t>Biopsy: investigate a sample</a:t>
            </a:r>
          </a:p>
          <a:p>
            <a:pPr lvl="1"/>
            <a:r>
              <a:rPr lang="en-AU" dirty="0" smtClean="0"/>
              <a:t>Underlying Bayesian </a:t>
            </a:r>
            <a:r>
              <a:rPr lang="en-AU" dirty="0" smtClean="0"/>
              <a:t>network, a pre-defined model</a:t>
            </a:r>
          </a:p>
          <a:p>
            <a:r>
              <a:rPr lang="en-AU" dirty="0"/>
              <a:t>Given symptoms,  carry out test?</a:t>
            </a:r>
          </a:p>
          <a:p>
            <a:pPr lvl="1"/>
            <a:r>
              <a:rPr lang="en-AU" dirty="0"/>
              <a:t>Costs </a:t>
            </a:r>
          </a:p>
          <a:p>
            <a:pPr lvl="1"/>
            <a:r>
              <a:rPr lang="en-AU" dirty="0" smtClean="0"/>
              <a:t>Effort/Stress</a:t>
            </a:r>
            <a:endParaRPr lang="en-AU" dirty="0" smtClean="0"/>
          </a:p>
          <a:p>
            <a:pPr lvl="1"/>
            <a:r>
              <a:rPr lang="en-AU" dirty="0"/>
              <a:t>D</a:t>
            </a:r>
            <a:r>
              <a:rPr lang="en-AU" dirty="0" smtClean="0"/>
              <a:t>etermine utilities</a:t>
            </a:r>
          </a:p>
          <a:p>
            <a:pPr lvl="2"/>
            <a:r>
              <a:rPr lang="en-AU" dirty="0"/>
              <a:t>Pre-defined </a:t>
            </a:r>
            <a:r>
              <a:rPr lang="en-AU" dirty="0" smtClean="0"/>
              <a:t>scenarios</a:t>
            </a:r>
            <a:endParaRPr lang="en-AU" dirty="0" smtClean="0"/>
          </a:p>
          <a:p>
            <a:pPr lvl="2"/>
            <a:r>
              <a:rPr lang="en-AU" dirty="0" smtClean="0"/>
              <a:t>Can be </a:t>
            </a:r>
            <a:r>
              <a:rPr lang="en-AU" dirty="0" smtClean="0"/>
              <a:t>user-defined</a:t>
            </a:r>
            <a:endParaRPr lang="en-AU" dirty="0"/>
          </a:p>
          <a:p>
            <a:pPr lvl="2"/>
            <a:endParaRPr lang="en-AU" dirty="0" smtClean="0"/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426528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AU" dirty="0">
                <a:solidFill>
                  <a:schemeClr val="accent5">
                    <a:lumMod val="75000"/>
                  </a:schemeClr>
                </a:solidFill>
              </a:rPr>
              <a:t>Breast Cancer Diagnostic </a:t>
            </a:r>
            <a:r>
              <a:rPr lang="en-AU" dirty="0" smtClean="0">
                <a:solidFill>
                  <a:schemeClr val="accent5">
                    <a:lumMod val="75000"/>
                  </a:schemeClr>
                </a:solidFill>
              </a:rPr>
              <a:t>Support (BN)</a:t>
            </a:r>
            <a:endParaRPr lang="en-AU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77" y="1433016"/>
            <a:ext cx="8447964" cy="4998712"/>
          </a:xfrm>
        </p:spPr>
      </p:pic>
    </p:spTree>
    <p:extLst>
      <p:ext uri="{BB962C8B-B14F-4D97-AF65-F5344CB8AC3E}">
        <p14:creationId xmlns:p14="http://schemas.microsoft.com/office/powerpoint/2010/main" val="180911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AU" dirty="0">
                <a:solidFill>
                  <a:schemeClr val="accent5">
                    <a:lumMod val="75000"/>
                  </a:schemeClr>
                </a:solidFill>
              </a:rPr>
              <a:t>Breast Cancer Diagnostic </a:t>
            </a:r>
            <a:r>
              <a:rPr lang="en-AU" dirty="0" smtClean="0">
                <a:solidFill>
                  <a:schemeClr val="accent5">
                    <a:lumMod val="75000"/>
                  </a:schemeClr>
                </a:solidFill>
              </a:rPr>
              <a:t>Support (tool)</a:t>
            </a:r>
            <a:endParaRPr lang="en-A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38" y="2009526"/>
            <a:ext cx="8543925" cy="3824786"/>
          </a:xfrm>
        </p:spPr>
      </p:pic>
    </p:spTree>
    <p:extLst>
      <p:ext uri="{BB962C8B-B14F-4D97-AF65-F5344CB8AC3E}">
        <p14:creationId xmlns:p14="http://schemas.microsoft.com/office/powerpoint/2010/main" val="20145631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Conclusions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err="1" smtClean="0"/>
              <a:t>Dappl</a:t>
            </a:r>
            <a:r>
              <a:rPr lang="en-AU" dirty="0" smtClean="0"/>
              <a:t>: a tool to assist with </a:t>
            </a:r>
            <a:r>
              <a:rPr lang="en-AU" dirty="0"/>
              <a:t>day-to-day </a:t>
            </a:r>
            <a:r>
              <a:rPr lang="en-AU" dirty="0" smtClean="0"/>
              <a:t>decisions </a:t>
            </a:r>
          </a:p>
          <a:p>
            <a:pPr lvl="1"/>
            <a:r>
              <a:rPr lang="en-AU" dirty="0" smtClean="0"/>
              <a:t>Simple, complex or </a:t>
            </a:r>
            <a:r>
              <a:rPr lang="en-AU" dirty="0" smtClean="0"/>
              <a:t>specialised decisions</a:t>
            </a:r>
          </a:p>
          <a:p>
            <a:pPr lvl="1"/>
            <a:r>
              <a:rPr lang="en-AU" dirty="0" smtClean="0"/>
              <a:t>Web-based tool</a:t>
            </a:r>
          </a:p>
          <a:p>
            <a:r>
              <a:rPr lang="en-AU" dirty="0" smtClean="0"/>
              <a:t>Demonstrated on breast cancer diagnosis</a:t>
            </a:r>
          </a:p>
          <a:p>
            <a:pPr lvl="1"/>
            <a:r>
              <a:rPr lang="en-AU" dirty="0" smtClean="0"/>
              <a:t>Known factors that </a:t>
            </a:r>
            <a:r>
              <a:rPr lang="en-AU" dirty="0" smtClean="0"/>
              <a:t>influence and </a:t>
            </a:r>
            <a:r>
              <a:rPr lang="en-AU" dirty="0" smtClean="0"/>
              <a:t>are </a:t>
            </a:r>
            <a:r>
              <a:rPr lang="en-AU" dirty="0" smtClean="0"/>
              <a:t>influenced</a:t>
            </a:r>
          </a:p>
          <a:p>
            <a:pPr lvl="1"/>
            <a:r>
              <a:rPr lang="en-AU" dirty="0" smtClean="0"/>
              <a:t>Scenarios to assist user with preferences</a:t>
            </a:r>
          </a:p>
          <a:p>
            <a:pPr lvl="1"/>
            <a:r>
              <a:rPr lang="en-AU" dirty="0" smtClean="0"/>
              <a:t>Decision about whether to do the </a:t>
            </a:r>
            <a:r>
              <a:rPr lang="en-AU" dirty="0" smtClean="0"/>
              <a:t>triple test </a:t>
            </a:r>
            <a:r>
              <a:rPr lang="en-AU" dirty="0" smtClean="0"/>
              <a:t>or not</a:t>
            </a:r>
          </a:p>
          <a:p>
            <a:r>
              <a:rPr lang="en-AU" dirty="0" smtClean="0"/>
              <a:t>Future possibilities</a:t>
            </a:r>
          </a:p>
          <a:p>
            <a:pPr lvl="1"/>
            <a:r>
              <a:rPr lang="en-AU" dirty="0" smtClean="0"/>
              <a:t>A phone app</a:t>
            </a:r>
          </a:p>
          <a:p>
            <a:pPr lvl="1"/>
            <a:r>
              <a:rPr lang="en-AU" dirty="0" smtClean="0"/>
              <a:t>Extend to highly specialised (custom) examples</a:t>
            </a:r>
          </a:p>
          <a:p>
            <a:pPr lvl="2"/>
            <a:r>
              <a:rPr lang="en-AU" dirty="0" smtClean="0"/>
              <a:t>E.g. </a:t>
            </a:r>
            <a:r>
              <a:rPr lang="en-AU" dirty="0" smtClean="0"/>
              <a:t>conference location</a:t>
            </a:r>
            <a:endParaRPr lang="en-AU" dirty="0" smtClean="0"/>
          </a:p>
          <a:p>
            <a:pPr lvl="1"/>
            <a:r>
              <a:rPr lang="en-AU" dirty="0" smtClean="0"/>
              <a:t>Incorporate complex BNs, including learning structure</a:t>
            </a:r>
          </a:p>
        </p:txBody>
      </p:sp>
    </p:spTree>
    <p:extLst>
      <p:ext uri="{BB962C8B-B14F-4D97-AF65-F5344CB8AC3E}">
        <p14:creationId xmlns:p14="http://schemas.microsoft.com/office/powerpoint/2010/main" val="226965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ITrainin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ITraining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2776</TotalTime>
  <Words>437</Words>
  <Application>Microsoft Office PowerPoint</Application>
  <PresentationFormat>A4 Paper (210x297 mm)</PresentationFormat>
  <Paragraphs>101</Paragraphs>
  <Slides>9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Dappl: Decision Application </vt:lpstr>
      <vt:lpstr>Motivation</vt:lpstr>
      <vt:lpstr>Buying a Car</vt:lpstr>
      <vt:lpstr>Conference Location</vt:lpstr>
      <vt:lpstr>Current Tool</vt:lpstr>
      <vt:lpstr>Breast Cancer Diagnostic Support (BN)</vt:lpstr>
      <vt:lpstr>Breast Cancer Diagnostic Support (tool)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Bayesian Networks 2-Day Training</dc:title>
  <dc:creator>Shreshth Thakur</dc:creator>
  <cp:lastModifiedBy>drthi1</cp:lastModifiedBy>
  <cp:revision>220</cp:revision>
  <cp:lastPrinted>2015-10-06T08:26:25Z</cp:lastPrinted>
  <dcterms:created xsi:type="dcterms:W3CDTF">2015-03-08T07:36:24Z</dcterms:created>
  <dcterms:modified xsi:type="dcterms:W3CDTF">2015-11-26T04:31:11Z</dcterms:modified>
</cp:coreProperties>
</file>